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58" r:id="rId2"/>
    <p:sldId id="320" r:id="rId3"/>
    <p:sldId id="324" r:id="rId4"/>
    <p:sldId id="257" r:id="rId5"/>
    <p:sldId id="277" r:id="rId6"/>
    <p:sldId id="278" r:id="rId7"/>
    <p:sldId id="279" r:id="rId8"/>
    <p:sldId id="280" r:id="rId9"/>
    <p:sldId id="259" r:id="rId10"/>
    <p:sldId id="313" r:id="rId11"/>
    <p:sldId id="315" r:id="rId12"/>
    <p:sldId id="317" r:id="rId13"/>
    <p:sldId id="318" r:id="rId14"/>
    <p:sldId id="31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4" autoAdjust="0"/>
    <p:restoredTop sz="86410" autoAdjust="0"/>
  </p:normalViewPr>
  <p:slideViewPr>
    <p:cSldViewPr snapToGrid="0" snapToObjects="1">
      <p:cViewPr varScale="1">
        <p:scale>
          <a:sx n="67" d="100"/>
          <a:sy n="67" d="100"/>
        </p:scale>
        <p:origin x="1498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232B74-10C5-46F9-8820-3A1686B0E508}" type="doc">
      <dgm:prSet loTypeId="urn:microsoft.com/office/officeart/2005/8/layout/hProcess4" loCatId="process" qsTypeId="urn:microsoft.com/office/officeart/2005/8/quickstyle/3d2" qsCatId="3D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002DC253-C478-4B97-B8EA-C79BBEB0C661}">
      <dgm:prSet/>
      <dgm:spPr/>
      <dgm:t>
        <a:bodyPr/>
        <a:lstStyle/>
        <a:p>
          <a:r>
            <a:rPr lang="en-IN" b="1"/>
            <a:t>1. Data Collection:</a:t>
          </a:r>
        </a:p>
        <a:p>
          <a:r>
            <a:rPr lang="en-IN" b="1"/>
            <a:t>- Gather raw AQI data (CSV/online sources).</a:t>
          </a:r>
          <a:endParaRPr lang="en-IN" b="1" dirty="0"/>
        </a:p>
      </dgm:t>
    </dgm:pt>
    <dgm:pt modelId="{74F744A2-47FD-40FE-AE9E-3FFCD11F644C}" type="parTrans" cxnId="{CF96DEF1-CC94-4068-8A7D-3F673F0FAEDC}">
      <dgm:prSet/>
      <dgm:spPr/>
      <dgm:t>
        <a:bodyPr/>
        <a:lstStyle/>
        <a:p>
          <a:endParaRPr lang="en-IN"/>
        </a:p>
      </dgm:t>
    </dgm:pt>
    <dgm:pt modelId="{E349A893-B90F-42FC-BA67-6FB2D0218E09}" type="sibTrans" cxnId="{CF96DEF1-CC94-4068-8A7D-3F673F0FAEDC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F15D883E-6623-4F2B-ACE9-AD958F41E5F7}">
      <dgm:prSet/>
      <dgm:spPr/>
      <dgm:t>
        <a:bodyPr/>
        <a:lstStyle/>
        <a:p>
          <a:r>
            <a:rPr lang="en-IN" b="1"/>
            <a:t>2. Data Preparation in Google Colab:</a:t>
          </a:r>
        </a:p>
        <a:p>
          <a:r>
            <a:rPr lang="en-IN" b="1"/>
            <a:t>- Cleanse, validate, and categorize AQI values programmatically (Python).</a:t>
          </a:r>
          <a:endParaRPr lang="en-IN" b="1" dirty="0"/>
        </a:p>
      </dgm:t>
    </dgm:pt>
    <dgm:pt modelId="{0665BF38-F77B-42C9-B1A6-928D8C7E82E1}" type="parTrans" cxnId="{E5067204-C675-403B-A8EF-B91DAFE097B2}">
      <dgm:prSet/>
      <dgm:spPr/>
      <dgm:t>
        <a:bodyPr/>
        <a:lstStyle/>
        <a:p>
          <a:endParaRPr lang="en-IN"/>
        </a:p>
      </dgm:t>
    </dgm:pt>
    <dgm:pt modelId="{ECADAEA1-3048-44BE-AE16-7F8FD8F2AA2F}" type="sibTrans" cxnId="{E5067204-C675-403B-A8EF-B91DAFE097B2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F3824ED0-80A3-4F8A-B0A1-84E733693701}">
      <dgm:prSet/>
      <dgm:spPr/>
      <dgm:t>
        <a:bodyPr/>
        <a:lstStyle/>
        <a:p>
          <a:r>
            <a:rPr lang="en-IN" b="1"/>
            <a:t>3. Visualization &amp; Dashboard:- Instantly explore data using interactive dashboards:</a:t>
          </a:r>
        </a:p>
        <a:p>
          <a:r>
            <a:rPr lang="en-IN" b="1"/>
            <a:t>- Google Colab (Python/Plotly visuals)</a:t>
          </a:r>
        </a:p>
        <a:p>
          <a:r>
            <a:rPr lang="en-IN" b="1"/>
            <a:t>- Power BI (interactive mapping, charts, slicers)</a:t>
          </a:r>
        </a:p>
        <a:p>
          <a:r>
            <a:rPr lang="en-IN" b="1"/>
            <a:t>- Streamlit (web-based app/dashboard)</a:t>
          </a:r>
          <a:endParaRPr lang="en-IN" b="1" dirty="0"/>
        </a:p>
      </dgm:t>
    </dgm:pt>
    <dgm:pt modelId="{455BD095-2A53-4696-8DC2-E7E96ADC248D}" type="parTrans" cxnId="{EC051EFD-B8F7-4EBC-84BD-0F80FE2F7DB5}">
      <dgm:prSet/>
      <dgm:spPr/>
      <dgm:t>
        <a:bodyPr/>
        <a:lstStyle/>
        <a:p>
          <a:endParaRPr lang="en-IN"/>
        </a:p>
      </dgm:t>
    </dgm:pt>
    <dgm:pt modelId="{59CCA035-71C9-4DAD-B71F-012D044AE050}" type="sibTrans" cxnId="{EC051EFD-B8F7-4EBC-84BD-0F80FE2F7DB5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53EF7960-FF1F-4018-88EB-0F475D0E4F10}">
      <dgm:prSet/>
      <dgm:spPr/>
      <dgm:t>
        <a:bodyPr/>
        <a:lstStyle/>
        <a:p>
          <a:r>
            <a:rPr lang="en-IN" b="1"/>
            <a:t>4. Share &amp; Reproduce:</a:t>
          </a:r>
        </a:p>
        <a:p>
          <a:r>
            <a:rPr lang="en-IN" b="1"/>
            <a:t>- All files and code available openly via GitHub.</a:t>
          </a:r>
          <a:endParaRPr lang="en-IN" b="1" dirty="0"/>
        </a:p>
      </dgm:t>
    </dgm:pt>
    <dgm:pt modelId="{82BF04EB-78A2-4723-AE08-A3F5C5EA2EF6}" type="parTrans" cxnId="{EB8D423A-3E60-4DE1-9CB0-904CAC5CB6C0}">
      <dgm:prSet/>
      <dgm:spPr/>
      <dgm:t>
        <a:bodyPr/>
        <a:lstStyle/>
        <a:p>
          <a:endParaRPr lang="en-IN"/>
        </a:p>
      </dgm:t>
    </dgm:pt>
    <dgm:pt modelId="{B9AC0697-0A17-4CAE-8492-4228BABC9E8F}" type="sibTrans" cxnId="{EB8D423A-3E60-4DE1-9CB0-904CAC5CB6C0}">
      <dgm:prSet/>
      <dgm:spPr/>
      <dgm:t>
        <a:bodyPr/>
        <a:lstStyle/>
        <a:p>
          <a:endParaRPr lang="en-IN"/>
        </a:p>
      </dgm:t>
    </dgm:pt>
    <dgm:pt modelId="{049D0FE2-6DD6-41B6-BB42-E6047F5B08EA}" type="pres">
      <dgm:prSet presAssocID="{7B232B74-10C5-46F9-8820-3A1686B0E508}" presName="Name0" presStyleCnt="0">
        <dgm:presLayoutVars>
          <dgm:dir/>
          <dgm:animLvl val="lvl"/>
          <dgm:resizeHandles val="exact"/>
        </dgm:presLayoutVars>
      </dgm:prSet>
      <dgm:spPr/>
    </dgm:pt>
    <dgm:pt modelId="{A3CB292A-C8CC-46C1-B016-1C82F64A01C2}" type="pres">
      <dgm:prSet presAssocID="{7B232B74-10C5-46F9-8820-3A1686B0E508}" presName="tSp" presStyleCnt="0"/>
      <dgm:spPr/>
    </dgm:pt>
    <dgm:pt modelId="{0EEB6FE2-3481-482D-A844-E38506B69C03}" type="pres">
      <dgm:prSet presAssocID="{7B232B74-10C5-46F9-8820-3A1686B0E508}" presName="bSp" presStyleCnt="0"/>
      <dgm:spPr/>
    </dgm:pt>
    <dgm:pt modelId="{CC79DF59-9A14-4EB0-ABCF-5601EFAD091E}" type="pres">
      <dgm:prSet presAssocID="{7B232B74-10C5-46F9-8820-3A1686B0E508}" presName="process" presStyleCnt="0"/>
      <dgm:spPr/>
    </dgm:pt>
    <dgm:pt modelId="{02239C72-1E81-44E5-B606-4B7EB3FAF94F}" type="pres">
      <dgm:prSet presAssocID="{002DC253-C478-4B97-B8EA-C79BBEB0C661}" presName="composite1" presStyleCnt="0"/>
      <dgm:spPr/>
    </dgm:pt>
    <dgm:pt modelId="{0ED575C3-F8FB-4224-933C-B10843A8DBDF}" type="pres">
      <dgm:prSet presAssocID="{002DC253-C478-4B97-B8EA-C79BBEB0C661}" presName="dummyNode1" presStyleLbl="node1" presStyleIdx="0" presStyleCnt="4"/>
      <dgm:spPr/>
    </dgm:pt>
    <dgm:pt modelId="{8CBE3F92-581C-4427-8005-DF671805090A}" type="pres">
      <dgm:prSet presAssocID="{002DC253-C478-4B97-B8EA-C79BBEB0C661}" presName="childNode1" presStyleLbl="bgAcc1" presStyleIdx="0" presStyleCnt="4" custLinFactNeighborX="2041" custLinFactNeighborY="-17322">
        <dgm:presLayoutVars>
          <dgm:bulletEnabled val="1"/>
        </dgm:presLayoutVars>
      </dgm:prSet>
      <dgm:spPr/>
    </dgm:pt>
    <dgm:pt modelId="{CF041FB9-E128-40B3-B8DE-A64D72C36E51}" type="pres">
      <dgm:prSet presAssocID="{002DC253-C478-4B97-B8EA-C79BBEB0C661}" presName="childNode1tx" presStyleLbl="bgAcc1" presStyleIdx="0" presStyleCnt="4">
        <dgm:presLayoutVars>
          <dgm:bulletEnabled val="1"/>
        </dgm:presLayoutVars>
      </dgm:prSet>
      <dgm:spPr/>
    </dgm:pt>
    <dgm:pt modelId="{8BBCEA21-0407-44F6-AA41-354AAE9C99EC}" type="pres">
      <dgm:prSet presAssocID="{002DC253-C478-4B97-B8EA-C79BBEB0C661}" presName="parentNode1" presStyleLbl="node1" presStyleIdx="0" presStyleCnt="4" custScaleX="198067" custScaleY="403427">
        <dgm:presLayoutVars>
          <dgm:chMax val="1"/>
          <dgm:bulletEnabled val="1"/>
        </dgm:presLayoutVars>
      </dgm:prSet>
      <dgm:spPr/>
    </dgm:pt>
    <dgm:pt modelId="{74677FC1-44AA-487B-B3D0-0A05E5B6AC8A}" type="pres">
      <dgm:prSet presAssocID="{002DC253-C478-4B97-B8EA-C79BBEB0C661}" presName="connSite1" presStyleCnt="0"/>
      <dgm:spPr/>
    </dgm:pt>
    <dgm:pt modelId="{6D30C4AB-1C39-49BF-A9B4-D9A01305567E}" type="pres">
      <dgm:prSet presAssocID="{E349A893-B90F-42FC-BA67-6FB2D0218E09}" presName="Name9" presStyleLbl="sibTrans2D1" presStyleIdx="0" presStyleCnt="3" custAng="21234751" custScaleX="98176" custLinFactNeighborX="1238" custLinFactNeighborY="-4125"/>
      <dgm:spPr/>
    </dgm:pt>
    <dgm:pt modelId="{0880218B-B697-4E09-A26A-64242B5F7B46}" type="pres">
      <dgm:prSet presAssocID="{F15D883E-6623-4F2B-ACE9-AD958F41E5F7}" presName="composite2" presStyleCnt="0"/>
      <dgm:spPr/>
    </dgm:pt>
    <dgm:pt modelId="{139035C0-5B90-4EBE-AF46-C7D50E507919}" type="pres">
      <dgm:prSet presAssocID="{F15D883E-6623-4F2B-ACE9-AD958F41E5F7}" presName="dummyNode2" presStyleLbl="node1" presStyleIdx="0" presStyleCnt="4"/>
      <dgm:spPr/>
    </dgm:pt>
    <dgm:pt modelId="{E04CAE45-98F7-44BD-B832-1D9A9FA13ADB}" type="pres">
      <dgm:prSet presAssocID="{F15D883E-6623-4F2B-ACE9-AD958F41E5F7}" presName="childNode2" presStyleLbl="bgAcc1" presStyleIdx="1" presStyleCnt="4">
        <dgm:presLayoutVars>
          <dgm:bulletEnabled val="1"/>
        </dgm:presLayoutVars>
      </dgm:prSet>
      <dgm:spPr/>
    </dgm:pt>
    <dgm:pt modelId="{348497E2-37F6-4908-9C47-EF32F140907A}" type="pres">
      <dgm:prSet presAssocID="{F15D883E-6623-4F2B-ACE9-AD958F41E5F7}" presName="childNode2tx" presStyleLbl="bgAcc1" presStyleIdx="1" presStyleCnt="4">
        <dgm:presLayoutVars>
          <dgm:bulletEnabled val="1"/>
        </dgm:presLayoutVars>
      </dgm:prSet>
      <dgm:spPr/>
    </dgm:pt>
    <dgm:pt modelId="{7A21324F-33AD-4AC9-B780-14883B2F9D13}" type="pres">
      <dgm:prSet presAssocID="{F15D883E-6623-4F2B-ACE9-AD958F41E5F7}" presName="parentNode2" presStyleLbl="node1" presStyleIdx="1" presStyleCnt="4" custScaleX="164663" custScaleY="354347">
        <dgm:presLayoutVars>
          <dgm:chMax val="0"/>
          <dgm:bulletEnabled val="1"/>
        </dgm:presLayoutVars>
      </dgm:prSet>
      <dgm:spPr/>
    </dgm:pt>
    <dgm:pt modelId="{4921135D-2336-4B8D-8913-3E614765ADE5}" type="pres">
      <dgm:prSet presAssocID="{F15D883E-6623-4F2B-ACE9-AD958F41E5F7}" presName="connSite2" presStyleCnt="0"/>
      <dgm:spPr/>
    </dgm:pt>
    <dgm:pt modelId="{0676CB2A-6F46-43C7-95D9-8843BBF005F1}" type="pres">
      <dgm:prSet presAssocID="{ECADAEA1-3048-44BE-AE16-7F8FD8F2AA2F}" presName="Name18" presStyleLbl="sibTrans2D1" presStyleIdx="1" presStyleCnt="3" custAng="229491" custScaleX="99385" custScaleY="101752" custLinFactNeighborX="8402" custLinFactNeighborY="7602"/>
      <dgm:spPr/>
    </dgm:pt>
    <dgm:pt modelId="{D8FE9D10-F140-40F2-AE13-9639FC6C7075}" type="pres">
      <dgm:prSet presAssocID="{F3824ED0-80A3-4F8A-B0A1-84E733693701}" presName="composite1" presStyleCnt="0"/>
      <dgm:spPr/>
    </dgm:pt>
    <dgm:pt modelId="{1A594C69-A5A1-4497-8AAE-8ECD0AA81C0A}" type="pres">
      <dgm:prSet presAssocID="{F3824ED0-80A3-4F8A-B0A1-84E733693701}" presName="dummyNode1" presStyleLbl="node1" presStyleIdx="1" presStyleCnt="4"/>
      <dgm:spPr/>
    </dgm:pt>
    <dgm:pt modelId="{EBEBD2BA-31D6-4184-A787-924E72C297C1}" type="pres">
      <dgm:prSet presAssocID="{F3824ED0-80A3-4F8A-B0A1-84E733693701}" presName="childNode1" presStyleLbl="bgAcc1" presStyleIdx="2" presStyleCnt="4" custLinFactNeighborX="-9525" custLinFactNeighborY="-25571">
        <dgm:presLayoutVars>
          <dgm:bulletEnabled val="1"/>
        </dgm:presLayoutVars>
      </dgm:prSet>
      <dgm:spPr/>
    </dgm:pt>
    <dgm:pt modelId="{65C4E0BA-56EB-4F4D-AAF7-CBE638F48D97}" type="pres">
      <dgm:prSet presAssocID="{F3824ED0-80A3-4F8A-B0A1-84E733693701}" presName="childNode1tx" presStyleLbl="bgAcc1" presStyleIdx="2" presStyleCnt="4">
        <dgm:presLayoutVars>
          <dgm:bulletEnabled val="1"/>
        </dgm:presLayoutVars>
      </dgm:prSet>
      <dgm:spPr/>
    </dgm:pt>
    <dgm:pt modelId="{560BE057-553F-47ED-87F0-55FB0A95EAA5}" type="pres">
      <dgm:prSet presAssocID="{F3824ED0-80A3-4F8A-B0A1-84E733693701}" presName="parentNode1" presStyleLbl="node1" presStyleIdx="2" presStyleCnt="4" custScaleX="195422" custScaleY="499793" custLinFactNeighborX="-1044" custLinFactNeighborY="67364">
        <dgm:presLayoutVars>
          <dgm:chMax val="1"/>
          <dgm:bulletEnabled val="1"/>
        </dgm:presLayoutVars>
      </dgm:prSet>
      <dgm:spPr/>
    </dgm:pt>
    <dgm:pt modelId="{BEBCD9B1-9FAB-4C8C-868B-682C06BA437E}" type="pres">
      <dgm:prSet presAssocID="{F3824ED0-80A3-4F8A-B0A1-84E733693701}" presName="connSite1" presStyleCnt="0"/>
      <dgm:spPr/>
    </dgm:pt>
    <dgm:pt modelId="{6F2FE506-6F6D-49AB-8E92-A2A5D06E1E39}" type="pres">
      <dgm:prSet presAssocID="{59CCA035-71C9-4DAD-B71F-012D044AE050}" presName="Name9" presStyleLbl="sibTrans2D1" presStyleIdx="2" presStyleCnt="3" custAng="21376930" custLinFactNeighborX="9149" custLinFactNeighborY="-6763"/>
      <dgm:spPr/>
    </dgm:pt>
    <dgm:pt modelId="{4717BFB6-5F5C-4CD1-98E8-A49B894E6032}" type="pres">
      <dgm:prSet presAssocID="{53EF7960-FF1F-4018-88EB-0F475D0E4F10}" presName="composite2" presStyleCnt="0"/>
      <dgm:spPr/>
    </dgm:pt>
    <dgm:pt modelId="{93F46D4C-62B9-45A7-A1A5-A59073C8104B}" type="pres">
      <dgm:prSet presAssocID="{53EF7960-FF1F-4018-88EB-0F475D0E4F10}" presName="dummyNode2" presStyleLbl="node1" presStyleIdx="2" presStyleCnt="4"/>
      <dgm:spPr/>
    </dgm:pt>
    <dgm:pt modelId="{1CB835C2-B590-4E53-83EB-72BC0E2DEA6E}" type="pres">
      <dgm:prSet presAssocID="{53EF7960-FF1F-4018-88EB-0F475D0E4F10}" presName="childNode2" presStyleLbl="bgAcc1" presStyleIdx="3" presStyleCnt="4" custLinFactNeighborX="-2721" custLinFactNeighborY="26396">
        <dgm:presLayoutVars>
          <dgm:bulletEnabled val="1"/>
        </dgm:presLayoutVars>
      </dgm:prSet>
      <dgm:spPr/>
    </dgm:pt>
    <dgm:pt modelId="{EEED45FE-36C5-4328-A0A2-30CB53DBDBDE}" type="pres">
      <dgm:prSet presAssocID="{53EF7960-FF1F-4018-88EB-0F475D0E4F10}" presName="childNode2tx" presStyleLbl="bgAcc1" presStyleIdx="3" presStyleCnt="4">
        <dgm:presLayoutVars>
          <dgm:bulletEnabled val="1"/>
        </dgm:presLayoutVars>
      </dgm:prSet>
      <dgm:spPr/>
    </dgm:pt>
    <dgm:pt modelId="{2360C513-1E70-4222-B2BB-95C14813CE0A}" type="pres">
      <dgm:prSet presAssocID="{53EF7960-FF1F-4018-88EB-0F475D0E4F10}" presName="parentNode2" presStyleLbl="node1" presStyleIdx="3" presStyleCnt="4" custScaleX="183526" custScaleY="458702" custLinFactNeighborX="29" custLinFactNeighborY="-50042">
        <dgm:presLayoutVars>
          <dgm:chMax val="0"/>
          <dgm:bulletEnabled val="1"/>
        </dgm:presLayoutVars>
      </dgm:prSet>
      <dgm:spPr/>
    </dgm:pt>
    <dgm:pt modelId="{4B640080-9879-4CAB-8AD1-6E46AF99A9CD}" type="pres">
      <dgm:prSet presAssocID="{53EF7960-FF1F-4018-88EB-0F475D0E4F10}" presName="connSite2" presStyleCnt="0"/>
      <dgm:spPr/>
    </dgm:pt>
  </dgm:ptLst>
  <dgm:cxnLst>
    <dgm:cxn modelId="{E5067204-C675-403B-A8EF-B91DAFE097B2}" srcId="{7B232B74-10C5-46F9-8820-3A1686B0E508}" destId="{F15D883E-6623-4F2B-ACE9-AD958F41E5F7}" srcOrd="1" destOrd="0" parTransId="{0665BF38-F77B-42C9-B1A6-928D8C7E82E1}" sibTransId="{ECADAEA1-3048-44BE-AE16-7F8FD8F2AA2F}"/>
    <dgm:cxn modelId="{4BECAA26-A77E-49C1-90AA-7F0177821C19}" type="presOf" srcId="{F15D883E-6623-4F2B-ACE9-AD958F41E5F7}" destId="{7A21324F-33AD-4AC9-B780-14883B2F9D13}" srcOrd="0" destOrd="0" presId="urn:microsoft.com/office/officeart/2005/8/layout/hProcess4"/>
    <dgm:cxn modelId="{410F5427-82E9-49CF-9C78-C395D4BDF0EE}" type="presOf" srcId="{7B232B74-10C5-46F9-8820-3A1686B0E508}" destId="{049D0FE2-6DD6-41B6-BB42-E6047F5B08EA}" srcOrd="0" destOrd="0" presId="urn:microsoft.com/office/officeart/2005/8/layout/hProcess4"/>
    <dgm:cxn modelId="{76031B2C-15C0-455E-AA5D-4C06894641BE}" type="presOf" srcId="{59CCA035-71C9-4DAD-B71F-012D044AE050}" destId="{6F2FE506-6F6D-49AB-8E92-A2A5D06E1E39}" srcOrd="0" destOrd="0" presId="urn:microsoft.com/office/officeart/2005/8/layout/hProcess4"/>
    <dgm:cxn modelId="{EB8D423A-3E60-4DE1-9CB0-904CAC5CB6C0}" srcId="{7B232B74-10C5-46F9-8820-3A1686B0E508}" destId="{53EF7960-FF1F-4018-88EB-0F475D0E4F10}" srcOrd="3" destOrd="0" parTransId="{82BF04EB-78A2-4723-AE08-A3F5C5EA2EF6}" sibTransId="{B9AC0697-0A17-4CAE-8492-4228BABC9E8F}"/>
    <dgm:cxn modelId="{5010C358-602C-45AD-98F5-091447AF3919}" type="presOf" srcId="{F3824ED0-80A3-4F8A-B0A1-84E733693701}" destId="{560BE057-553F-47ED-87F0-55FB0A95EAA5}" srcOrd="0" destOrd="0" presId="urn:microsoft.com/office/officeart/2005/8/layout/hProcess4"/>
    <dgm:cxn modelId="{00FEE38C-89A7-4D28-A2CD-76C9B66A8FF1}" type="presOf" srcId="{53EF7960-FF1F-4018-88EB-0F475D0E4F10}" destId="{2360C513-1E70-4222-B2BB-95C14813CE0A}" srcOrd="0" destOrd="0" presId="urn:microsoft.com/office/officeart/2005/8/layout/hProcess4"/>
    <dgm:cxn modelId="{A8F9BEA5-5245-4999-81E2-6ADE438A417B}" type="presOf" srcId="{ECADAEA1-3048-44BE-AE16-7F8FD8F2AA2F}" destId="{0676CB2A-6F46-43C7-95D9-8843BBF005F1}" srcOrd="0" destOrd="0" presId="urn:microsoft.com/office/officeart/2005/8/layout/hProcess4"/>
    <dgm:cxn modelId="{C472DFC8-BCCB-4337-B14C-5F6EE09EE124}" type="presOf" srcId="{E349A893-B90F-42FC-BA67-6FB2D0218E09}" destId="{6D30C4AB-1C39-49BF-A9B4-D9A01305567E}" srcOrd="0" destOrd="0" presId="urn:microsoft.com/office/officeart/2005/8/layout/hProcess4"/>
    <dgm:cxn modelId="{CF96DEF1-CC94-4068-8A7D-3F673F0FAEDC}" srcId="{7B232B74-10C5-46F9-8820-3A1686B0E508}" destId="{002DC253-C478-4B97-B8EA-C79BBEB0C661}" srcOrd="0" destOrd="0" parTransId="{74F744A2-47FD-40FE-AE9E-3FFCD11F644C}" sibTransId="{E349A893-B90F-42FC-BA67-6FB2D0218E09}"/>
    <dgm:cxn modelId="{266F47F7-FD3E-4E60-9B71-547E708A3950}" type="presOf" srcId="{002DC253-C478-4B97-B8EA-C79BBEB0C661}" destId="{8BBCEA21-0407-44F6-AA41-354AAE9C99EC}" srcOrd="0" destOrd="0" presId="urn:microsoft.com/office/officeart/2005/8/layout/hProcess4"/>
    <dgm:cxn modelId="{EC051EFD-B8F7-4EBC-84BD-0F80FE2F7DB5}" srcId="{7B232B74-10C5-46F9-8820-3A1686B0E508}" destId="{F3824ED0-80A3-4F8A-B0A1-84E733693701}" srcOrd="2" destOrd="0" parTransId="{455BD095-2A53-4696-8DC2-E7E96ADC248D}" sibTransId="{59CCA035-71C9-4DAD-B71F-012D044AE050}"/>
    <dgm:cxn modelId="{2B179A11-30C0-41C2-8157-B4B13592752C}" type="presParOf" srcId="{049D0FE2-6DD6-41B6-BB42-E6047F5B08EA}" destId="{A3CB292A-C8CC-46C1-B016-1C82F64A01C2}" srcOrd="0" destOrd="0" presId="urn:microsoft.com/office/officeart/2005/8/layout/hProcess4"/>
    <dgm:cxn modelId="{179C09E7-5AE3-4130-B678-82BD2F85FC67}" type="presParOf" srcId="{049D0FE2-6DD6-41B6-BB42-E6047F5B08EA}" destId="{0EEB6FE2-3481-482D-A844-E38506B69C03}" srcOrd="1" destOrd="0" presId="urn:microsoft.com/office/officeart/2005/8/layout/hProcess4"/>
    <dgm:cxn modelId="{F77BB0B3-C123-472C-B468-8F740ACA3DCB}" type="presParOf" srcId="{049D0FE2-6DD6-41B6-BB42-E6047F5B08EA}" destId="{CC79DF59-9A14-4EB0-ABCF-5601EFAD091E}" srcOrd="2" destOrd="0" presId="urn:microsoft.com/office/officeart/2005/8/layout/hProcess4"/>
    <dgm:cxn modelId="{1ACABE42-5A16-4B9A-B5C2-8867EA84C2C0}" type="presParOf" srcId="{CC79DF59-9A14-4EB0-ABCF-5601EFAD091E}" destId="{02239C72-1E81-44E5-B606-4B7EB3FAF94F}" srcOrd="0" destOrd="0" presId="urn:microsoft.com/office/officeart/2005/8/layout/hProcess4"/>
    <dgm:cxn modelId="{7EC7B20A-04D4-4401-8129-ADC7CF239231}" type="presParOf" srcId="{02239C72-1E81-44E5-B606-4B7EB3FAF94F}" destId="{0ED575C3-F8FB-4224-933C-B10843A8DBDF}" srcOrd="0" destOrd="0" presId="urn:microsoft.com/office/officeart/2005/8/layout/hProcess4"/>
    <dgm:cxn modelId="{22F16BC4-1DDD-42C3-98BA-6DFADDFE1A9C}" type="presParOf" srcId="{02239C72-1E81-44E5-B606-4B7EB3FAF94F}" destId="{8CBE3F92-581C-4427-8005-DF671805090A}" srcOrd="1" destOrd="0" presId="urn:microsoft.com/office/officeart/2005/8/layout/hProcess4"/>
    <dgm:cxn modelId="{D863D711-8124-4EF2-957F-B1A729967A21}" type="presParOf" srcId="{02239C72-1E81-44E5-B606-4B7EB3FAF94F}" destId="{CF041FB9-E128-40B3-B8DE-A64D72C36E51}" srcOrd="2" destOrd="0" presId="urn:microsoft.com/office/officeart/2005/8/layout/hProcess4"/>
    <dgm:cxn modelId="{32C82CDE-9923-4692-95B7-3E66AD74F74C}" type="presParOf" srcId="{02239C72-1E81-44E5-B606-4B7EB3FAF94F}" destId="{8BBCEA21-0407-44F6-AA41-354AAE9C99EC}" srcOrd="3" destOrd="0" presId="urn:microsoft.com/office/officeart/2005/8/layout/hProcess4"/>
    <dgm:cxn modelId="{84F8200A-B468-448C-ADFD-30202C96E3AE}" type="presParOf" srcId="{02239C72-1E81-44E5-B606-4B7EB3FAF94F}" destId="{74677FC1-44AA-487B-B3D0-0A05E5B6AC8A}" srcOrd="4" destOrd="0" presId="urn:microsoft.com/office/officeart/2005/8/layout/hProcess4"/>
    <dgm:cxn modelId="{4CCBB1DB-47C2-4478-81C0-83985A4697EA}" type="presParOf" srcId="{CC79DF59-9A14-4EB0-ABCF-5601EFAD091E}" destId="{6D30C4AB-1C39-49BF-A9B4-D9A01305567E}" srcOrd="1" destOrd="0" presId="urn:microsoft.com/office/officeart/2005/8/layout/hProcess4"/>
    <dgm:cxn modelId="{B796398F-C27D-4BFF-8987-6AA698A4F85A}" type="presParOf" srcId="{CC79DF59-9A14-4EB0-ABCF-5601EFAD091E}" destId="{0880218B-B697-4E09-A26A-64242B5F7B46}" srcOrd="2" destOrd="0" presId="urn:microsoft.com/office/officeart/2005/8/layout/hProcess4"/>
    <dgm:cxn modelId="{099F8DB5-E2DA-4F58-A347-65A592983770}" type="presParOf" srcId="{0880218B-B697-4E09-A26A-64242B5F7B46}" destId="{139035C0-5B90-4EBE-AF46-C7D50E507919}" srcOrd="0" destOrd="0" presId="urn:microsoft.com/office/officeart/2005/8/layout/hProcess4"/>
    <dgm:cxn modelId="{A82019CF-C309-417B-87BA-7A52184978BB}" type="presParOf" srcId="{0880218B-B697-4E09-A26A-64242B5F7B46}" destId="{E04CAE45-98F7-44BD-B832-1D9A9FA13ADB}" srcOrd="1" destOrd="0" presId="urn:microsoft.com/office/officeart/2005/8/layout/hProcess4"/>
    <dgm:cxn modelId="{282A308D-D58E-4143-934C-8B81E5DDFC3B}" type="presParOf" srcId="{0880218B-B697-4E09-A26A-64242B5F7B46}" destId="{348497E2-37F6-4908-9C47-EF32F140907A}" srcOrd="2" destOrd="0" presId="urn:microsoft.com/office/officeart/2005/8/layout/hProcess4"/>
    <dgm:cxn modelId="{F85E4D44-33C7-4078-9D86-CD698B1BDDF5}" type="presParOf" srcId="{0880218B-B697-4E09-A26A-64242B5F7B46}" destId="{7A21324F-33AD-4AC9-B780-14883B2F9D13}" srcOrd="3" destOrd="0" presId="urn:microsoft.com/office/officeart/2005/8/layout/hProcess4"/>
    <dgm:cxn modelId="{8E41B1F7-CC3E-4AC9-B375-4F7B0D671CCE}" type="presParOf" srcId="{0880218B-B697-4E09-A26A-64242B5F7B46}" destId="{4921135D-2336-4B8D-8913-3E614765ADE5}" srcOrd="4" destOrd="0" presId="urn:microsoft.com/office/officeart/2005/8/layout/hProcess4"/>
    <dgm:cxn modelId="{C8F633D2-6658-46E0-AE6B-893B4E3BCC5F}" type="presParOf" srcId="{CC79DF59-9A14-4EB0-ABCF-5601EFAD091E}" destId="{0676CB2A-6F46-43C7-95D9-8843BBF005F1}" srcOrd="3" destOrd="0" presId="urn:microsoft.com/office/officeart/2005/8/layout/hProcess4"/>
    <dgm:cxn modelId="{C6AA95CE-021D-4390-BD1E-7216A25A784F}" type="presParOf" srcId="{CC79DF59-9A14-4EB0-ABCF-5601EFAD091E}" destId="{D8FE9D10-F140-40F2-AE13-9639FC6C7075}" srcOrd="4" destOrd="0" presId="urn:microsoft.com/office/officeart/2005/8/layout/hProcess4"/>
    <dgm:cxn modelId="{34937358-712E-46F9-84FB-C4A2EF475BD6}" type="presParOf" srcId="{D8FE9D10-F140-40F2-AE13-9639FC6C7075}" destId="{1A594C69-A5A1-4497-8AAE-8ECD0AA81C0A}" srcOrd="0" destOrd="0" presId="urn:microsoft.com/office/officeart/2005/8/layout/hProcess4"/>
    <dgm:cxn modelId="{CD662509-A6A1-43D1-AC90-7AFFA80FBC87}" type="presParOf" srcId="{D8FE9D10-F140-40F2-AE13-9639FC6C7075}" destId="{EBEBD2BA-31D6-4184-A787-924E72C297C1}" srcOrd="1" destOrd="0" presId="urn:microsoft.com/office/officeart/2005/8/layout/hProcess4"/>
    <dgm:cxn modelId="{54470088-B9AB-4A84-B66E-3CCDC3169E0C}" type="presParOf" srcId="{D8FE9D10-F140-40F2-AE13-9639FC6C7075}" destId="{65C4E0BA-56EB-4F4D-AAF7-CBE638F48D97}" srcOrd="2" destOrd="0" presId="urn:microsoft.com/office/officeart/2005/8/layout/hProcess4"/>
    <dgm:cxn modelId="{3F7B7DAA-D2D0-4437-BADD-9BB90B517F3D}" type="presParOf" srcId="{D8FE9D10-F140-40F2-AE13-9639FC6C7075}" destId="{560BE057-553F-47ED-87F0-55FB0A95EAA5}" srcOrd="3" destOrd="0" presId="urn:microsoft.com/office/officeart/2005/8/layout/hProcess4"/>
    <dgm:cxn modelId="{CFC8FE26-90DD-4D01-BA23-8DB265BB7609}" type="presParOf" srcId="{D8FE9D10-F140-40F2-AE13-9639FC6C7075}" destId="{BEBCD9B1-9FAB-4C8C-868B-682C06BA437E}" srcOrd="4" destOrd="0" presId="urn:microsoft.com/office/officeart/2005/8/layout/hProcess4"/>
    <dgm:cxn modelId="{72AAEA5E-9811-4A64-B908-626FA6325FC9}" type="presParOf" srcId="{CC79DF59-9A14-4EB0-ABCF-5601EFAD091E}" destId="{6F2FE506-6F6D-49AB-8E92-A2A5D06E1E39}" srcOrd="5" destOrd="0" presId="urn:microsoft.com/office/officeart/2005/8/layout/hProcess4"/>
    <dgm:cxn modelId="{8D833EAC-C498-457C-8343-093E39C803AD}" type="presParOf" srcId="{CC79DF59-9A14-4EB0-ABCF-5601EFAD091E}" destId="{4717BFB6-5F5C-4CD1-98E8-A49B894E6032}" srcOrd="6" destOrd="0" presId="urn:microsoft.com/office/officeart/2005/8/layout/hProcess4"/>
    <dgm:cxn modelId="{516E9FF9-62C5-4D3F-BBBE-7B0A3E97F237}" type="presParOf" srcId="{4717BFB6-5F5C-4CD1-98E8-A49B894E6032}" destId="{93F46D4C-62B9-45A7-A1A5-A59073C8104B}" srcOrd="0" destOrd="0" presId="urn:microsoft.com/office/officeart/2005/8/layout/hProcess4"/>
    <dgm:cxn modelId="{429BE412-2D57-4E23-9EFE-084BF066BF70}" type="presParOf" srcId="{4717BFB6-5F5C-4CD1-98E8-A49B894E6032}" destId="{1CB835C2-B590-4E53-83EB-72BC0E2DEA6E}" srcOrd="1" destOrd="0" presId="urn:microsoft.com/office/officeart/2005/8/layout/hProcess4"/>
    <dgm:cxn modelId="{23594884-8A69-4B54-8330-0F725FA5AEF5}" type="presParOf" srcId="{4717BFB6-5F5C-4CD1-98E8-A49B894E6032}" destId="{EEED45FE-36C5-4328-A0A2-30CB53DBDBDE}" srcOrd="2" destOrd="0" presId="urn:microsoft.com/office/officeart/2005/8/layout/hProcess4"/>
    <dgm:cxn modelId="{392041D8-50DC-4087-AC51-F0F40EF540B7}" type="presParOf" srcId="{4717BFB6-5F5C-4CD1-98E8-A49B894E6032}" destId="{2360C513-1E70-4222-B2BB-95C14813CE0A}" srcOrd="3" destOrd="0" presId="urn:microsoft.com/office/officeart/2005/8/layout/hProcess4"/>
    <dgm:cxn modelId="{AEDC171F-11AA-4E37-BFA4-BB54DA9A3FC3}" type="presParOf" srcId="{4717BFB6-5F5C-4CD1-98E8-A49B894E6032}" destId="{4B640080-9879-4CAB-8AD1-6E46AF99A9CD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E3F92-581C-4427-8005-DF671805090A}">
      <dsp:nvSpPr>
        <dsp:cNvPr id="0" name=""/>
        <dsp:cNvSpPr/>
      </dsp:nvSpPr>
      <dsp:spPr>
        <a:xfrm>
          <a:off x="407416" y="2003875"/>
          <a:ext cx="1730768" cy="1427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30C4AB-1C39-49BF-A9B4-D9A01305567E}">
      <dsp:nvSpPr>
        <dsp:cNvPr id="0" name=""/>
        <dsp:cNvSpPr/>
      </dsp:nvSpPr>
      <dsp:spPr>
        <a:xfrm rot="21234751">
          <a:off x="1327649" y="2648319"/>
          <a:ext cx="2810556" cy="2862773"/>
        </a:xfrm>
        <a:prstGeom prst="leftCircularArrow">
          <a:avLst>
            <a:gd name="adj1" fmla="val 1900"/>
            <a:gd name="adj2" fmla="val 227066"/>
            <a:gd name="adj3" fmla="val 1894443"/>
            <a:gd name="adj4" fmla="val 8916356"/>
            <a:gd name="adj5" fmla="val 2216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BBCEA21-0407-44F6-AA41-354AAE9C99EC}">
      <dsp:nvSpPr>
        <dsp:cNvPr id="0" name=""/>
        <dsp:cNvSpPr/>
      </dsp:nvSpPr>
      <dsp:spPr>
        <a:xfrm>
          <a:off x="2345" y="2444599"/>
          <a:ext cx="3047183" cy="24681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/>
            <a:t>1. Data Collection: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/>
            <a:t>- Gather raw AQI data (CSV/online sources).</a:t>
          </a:r>
          <a:endParaRPr lang="en-IN" sz="1700" b="1" kern="1200" dirty="0"/>
        </a:p>
      </dsp:txBody>
      <dsp:txXfrm>
        <a:off x="74635" y="2516889"/>
        <a:ext cx="2902603" cy="2323567"/>
      </dsp:txXfrm>
    </dsp:sp>
    <dsp:sp modelId="{E04CAE45-98F7-44BD-B832-1D9A9FA13ADB}">
      <dsp:nvSpPr>
        <dsp:cNvPr id="0" name=""/>
        <dsp:cNvSpPr/>
      </dsp:nvSpPr>
      <dsp:spPr>
        <a:xfrm>
          <a:off x="3421281" y="3104259"/>
          <a:ext cx="1730768" cy="1427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76CB2A-6F46-43C7-95D9-8843BBF005F1}">
      <dsp:nvSpPr>
        <dsp:cNvPr id="0" name=""/>
        <dsp:cNvSpPr/>
      </dsp:nvSpPr>
      <dsp:spPr>
        <a:xfrm rot="229491">
          <a:off x="4719748" y="1128859"/>
          <a:ext cx="2933161" cy="3003019"/>
        </a:xfrm>
        <a:prstGeom prst="circularArrow">
          <a:avLst>
            <a:gd name="adj1" fmla="val 1843"/>
            <a:gd name="adj2" fmla="val 219968"/>
            <a:gd name="adj3" fmla="val 18776856"/>
            <a:gd name="adj4" fmla="val 11747846"/>
            <a:gd name="adj5" fmla="val 215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21324F-33AD-4AC9-B780-14883B2F9D13}">
      <dsp:nvSpPr>
        <dsp:cNvPr id="0" name=""/>
        <dsp:cNvSpPr/>
      </dsp:nvSpPr>
      <dsp:spPr>
        <a:xfrm>
          <a:off x="3308489" y="2020320"/>
          <a:ext cx="2533276" cy="21678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/>
            <a:t>2. Data Preparation in Google Colab: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/>
            <a:t>- Cleanse, validate, and categorize AQI values programmatically (Python).</a:t>
          </a:r>
          <a:endParaRPr lang="en-IN" sz="1600" b="1" kern="1200" dirty="0"/>
        </a:p>
      </dsp:txBody>
      <dsp:txXfrm>
        <a:off x="3371984" y="2083815"/>
        <a:ext cx="2406286" cy="2040887"/>
      </dsp:txXfrm>
    </dsp:sp>
    <dsp:sp modelId="{EBEBD2BA-31D6-4184-A787-924E72C297C1}">
      <dsp:nvSpPr>
        <dsp:cNvPr id="0" name=""/>
        <dsp:cNvSpPr/>
      </dsp:nvSpPr>
      <dsp:spPr>
        <a:xfrm>
          <a:off x="6285270" y="1738728"/>
          <a:ext cx="1730768" cy="1427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2FE506-6F6D-49AB-8E92-A2A5D06E1E39}">
      <dsp:nvSpPr>
        <dsp:cNvPr id="0" name=""/>
        <dsp:cNvSpPr/>
      </dsp:nvSpPr>
      <dsp:spPr>
        <a:xfrm rot="21376930">
          <a:off x="7585902" y="3032481"/>
          <a:ext cx="2971429" cy="2971429"/>
        </a:xfrm>
        <a:prstGeom prst="leftCircularArrow">
          <a:avLst>
            <a:gd name="adj1" fmla="val 1830"/>
            <a:gd name="adj2" fmla="val 218417"/>
            <a:gd name="adj3" fmla="val 1857887"/>
            <a:gd name="adj4" fmla="val 8888449"/>
            <a:gd name="adj5" fmla="val 2135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E057-553F-47ED-87F0-55FB0A95EAA5}">
      <dsp:nvSpPr>
        <dsp:cNvPr id="0" name=""/>
        <dsp:cNvSpPr/>
      </dsp:nvSpPr>
      <dsp:spPr>
        <a:xfrm>
          <a:off x="6084665" y="2414557"/>
          <a:ext cx="3006491" cy="305770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3. Visualization &amp; Dashboard:- Instantly explore data using interactive dashboards: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- Google Colab (Python/Plotly visuals)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- Power BI (interactive mapping, charts, slicers)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- Streamlit (web-based app/dashboard)</a:t>
          </a:r>
          <a:endParaRPr lang="en-IN" sz="1500" b="1" kern="1200" dirty="0"/>
        </a:p>
      </dsp:txBody>
      <dsp:txXfrm>
        <a:off x="6172722" y="2502614"/>
        <a:ext cx="2830377" cy="2881595"/>
      </dsp:txXfrm>
    </dsp:sp>
    <dsp:sp modelId="{1CB835C2-B590-4E53-83EB-72BC0E2DEA6E}">
      <dsp:nvSpPr>
        <dsp:cNvPr id="0" name=""/>
        <dsp:cNvSpPr/>
      </dsp:nvSpPr>
      <dsp:spPr>
        <a:xfrm>
          <a:off x="9576976" y="3640678"/>
          <a:ext cx="1730768" cy="1427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60C513-1E70-4222-B2BB-95C14813CE0A}">
      <dsp:nvSpPr>
        <dsp:cNvPr id="0" name=""/>
        <dsp:cNvSpPr/>
      </dsp:nvSpPr>
      <dsp:spPr>
        <a:xfrm>
          <a:off x="9366625" y="1554556"/>
          <a:ext cx="2823475" cy="28063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4. Share &amp; Reproduce: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- All files and code available openly via GitHub.</a:t>
          </a:r>
          <a:endParaRPr lang="en-IN" sz="1500" b="1" kern="1200" dirty="0"/>
        </a:p>
      </dsp:txBody>
      <dsp:txXfrm>
        <a:off x="9448819" y="1636750"/>
        <a:ext cx="2659087" cy="2641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0BBD8C-5094-4433-930B-68F116C0AF1E}" type="datetimeFigureOut">
              <a:rPr lang="en-IN" smtClean="0"/>
              <a:t>01-08-2025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7044-679A-4D4C-8261-8C080A5926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0354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barChart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kpi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funnel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arpan_2312res162@iitp.ac.in" TargetMode="Externa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4235b03-0c96-4d15-aba9-f379bf2be73a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7E88-43AF-AE35-B2CF-460C6E6E1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610" y="208597"/>
            <a:ext cx="6949440" cy="86272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IN" dirty="0">
                <a:ln w="13462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NAME: ARPAN CHATTERJEE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88D989-9ACA-39BB-65A3-53C308922D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7170" y="1180385"/>
            <a:ext cx="7680960" cy="5286137"/>
          </a:xfrm>
        </p:spPr>
        <p:txBody>
          <a:bodyPr>
            <a:normAutofit/>
          </a:bodyPr>
          <a:lstStyle/>
          <a:p>
            <a:r>
              <a:rPr lang="en-IN" sz="24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Roll: 2312RES162</a:t>
            </a:r>
          </a:p>
          <a:p>
            <a:endParaRPr lang="en-IN" sz="24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Adm. No: IITP000646</a:t>
            </a:r>
          </a:p>
          <a:p>
            <a:endParaRPr lang="en-IN" sz="24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IN" sz="2400" baseline="300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IN" sz="24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SEM BSc. CSDA</a:t>
            </a:r>
          </a:p>
          <a:p>
            <a:endParaRPr lang="en-IN" sz="24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GUVI + HCL SUMMER INDUSTRY INTERNSHIP</a:t>
            </a:r>
          </a:p>
          <a:p>
            <a:endParaRPr lang="en-IN" sz="24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Email-id: </a:t>
            </a:r>
            <a:r>
              <a:rPr lang="en-IN" sz="2400" dirty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0563C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arpan_2312res162@iitp.ac.</a:t>
            </a:r>
            <a:r>
              <a:rPr lang="en-IN" sz="24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</a:t>
            </a:r>
            <a:endParaRPr lang="en-IN" sz="24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GitHub Link: </a:t>
            </a:r>
            <a:r>
              <a:rPr lang="en-IN" sz="18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https://github.com/ArpanC03/GuviProject1DataScience</a:t>
            </a:r>
            <a:endParaRPr lang="en-IN" sz="20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1C305D-F383-27FC-DBD7-3CC581B52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8130" y="208597"/>
            <a:ext cx="4293870" cy="644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942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FB13F1-B167-0CF5-C85E-FB25A7C5A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44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53C368-CE2C-9409-FD8D-36172821C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25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677055-1588-EC12-6F2C-D94479282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46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79EF94-EBDF-B519-A8C5-78CBA1473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058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croll: Vertical 3">
            <a:extLst>
              <a:ext uri="{FF2B5EF4-FFF2-40B4-BE49-F238E27FC236}">
                <a16:creationId xmlns:a16="http://schemas.microsoft.com/office/drawing/2014/main" id="{5C7A669A-E177-EAE5-035F-4FD12AFB8B44}"/>
              </a:ext>
            </a:extLst>
          </p:cNvPr>
          <p:cNvSpPr/>
          <p:nvPr/>
        </p:nvSpPr>
        <p:spPr>
          <a:xfrm rot="21063497">
            <a:off x="3035383" y="3360865"/>
            <a:ext cx="5812448" cy="1128713"/>
          </a:xfrm>
          <a:prstGeom prst="verticalScroll">
            <a:avLst>
              <a:gd name="adj" fmla="val 25000"/>
            </a:avLst>
          </a:prstGeom>
          <a:solidFill>
            <a:schemeClr val="tx2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i="1" cap="none" spc="0" dirty="0">
                <a:ln w="0">
                  <a:solidFill>
                    <a:schemeClr val="bg2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</a:t>
            </a:r>
            <a:r>
              <a:rPr lang="en-US" sz="5400" i="1" dirty="0">
                <a:ln w="0">
                  <a:solidFill>
                    <a:schemeClr val="bg2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You…</a:t>
            </a:r>
            <a:endParaRPr lang="en-US" sz="5400" b="0" i="1" cap="none" spc="0" dirty="0">
              <a:ln w="0">
                <a:solidFill>
                  <a:schemeClr val="bg2"/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7244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F2BA4C6-3719-A1AA-A94B-3F0028801473}"/>
              </a:ext>
            </a:extLst>
          </p:cNvPr>
          <p:cNvSpPr txBox="1">
            <a:spLocks/>
          </p:cNvSpPr>
          <p:nvPr/>
        </p:nvSpPr>
        <p:spPr>
          <a:xfrm>
            <a:off x="1278254" y="484028"/>
            <a:ext cx="9294496" cy="3082132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INTERN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5:</a:t>
            </a:r>
          </a:p>
          <a:p>
            <a:r>
              <a:rPr lang="en-US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AQI Mapping of Indian Cities </a:t>
            </a:r>
          </a:p>
          <a:p>
            <a:r>
              <a:rPr lang="en-US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Mapping of AQI readings using geospatial visualizations.</a:t>
            </a:r>
          </a:p>
          <a:p>
            <a:r>
              <a:rPr lang="en-IN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Choropleth map by AQI </a:t>
            </a:r>
          </a:p>
          <a:p>
            <a:r>
              <a:rPr lang="en-IN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Tooltip: City name + AQI</a:t>
            </a:r>
          </a:p>
          <a:p>
            <a:r>
              <a:rPr lang="en-US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AQI filter: Good, Moderate, Poor</a:t>
            </a:r>
            <a:endParaRPr lang="en-IN" sz="2000" b="1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4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3EA53B-BE1F-4064-BCAF-8B0238A9C488}"/>
              </a:ext>
            </a:extLst>
          </p:cNvPr>
          <p:cNvSpPr txBox="1"/>
          <p:nvPr/>
        </p:nvSpPr>
        <p:spPr>
          <a:xfrm>
            <a:off x="857250" y="3897631"/>
            <a:ext cx="109956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>
                  <a:solidFill>
                    <a:srgbClr val="7030A0"/>
                  </a:solidFill>
                </a:ln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Air pollution in Indian cities is a major environmental and health concern, but city-level AQI data is complex, scattered, and difficult for citizens or policymakers to interpret quickly.</a:t>
            </a:r>
          </a:p>
          <a:p>
            <a:r>
              <a:rPr lang="en-US" sz="2400" b="1" dirty="0">
                <a:ln>
                  <a:solidFill>
                    <a:srgbClr val="7030A0"/>
                  </a:solidFill>
                </a:ln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Our goal: Build an interactive dashboard that streamlines exploration, visualization, and analysis of real AQI data for all major Indian cities, to empower evidence-driven action and awareness.</a:t>
            </a:r>
          </a:p>
        </p:txBody>
      </p:sp>
    </p:spTree>
    <p:extLst>
      <p:ext uri="{BB962C8B-B14F-4D97-AF65-F5344CB8AC3E}">
        <p14:creationId xmlns:p14="http://schemas.microsoft.com/office/powerpoint/2010/main" val="3439895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26C03CE-412C-54CC-5780-CA525E5597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8455812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72C51F7C-4843-DFFD-A481-2BA77877D399}"/>
              </a:ext>
            </a:extLst>
          </p:cNvPr>
          <p:cNvSpPr/>
          <p:nvPr/>
        </p:nvSpPr>
        <p:spPr>
          <a:xfrm>
            <a:off x="991719" y="379690"/>
            <a:ext cx="9934258" cy="80021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600" b="1" cap="none" spc="0" dirty="0">
                <a:ln w="6600">
                  <a:solidFill>
                    <a:schemeClr val="accent2"/>
                  </a:solidFill>
                  <a:prstDash val="solid"/>
                </a:ln>
                <a:effectLst>
                  <a:outerShdw dist="38100" dir="2700000" algn="tl" rotWithShape="0">
                    <a:schemeClr val="accent2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PIPELINE AND WORKFLOW</a:t>
            </a:r>
          </a:p>
        </p:txBody>
      </p:sp>
    </p:spTree>
    <p:extLst>
      <p:ext uri="{BB962C8B-B14F-4D97-AF65-F5344CB8AC3E}">
        <p14:creationId xmlns:p14="http://schemas.microsoft.com/office/powerpoint/2010/main" val="2224888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barChart ,kpi ,card ,funnel ,tableEx ,donutChart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7C401D-1698-B7D5-A51F-01618E410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7528560" cy="3429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7FF6CE-67A7-D4F2-F56C-F55D18CFF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22320"/>
            <a:ext cx="7528560" cy="35356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E1D4C4-75AB-EE1B-781C-99C45FB154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8560" y="1"/>
            <a:ext cx="466344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89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E8C40B3-B792-65F9-3298-7702905E4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49440" cy="33223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1EE681-A535-1D81-44F2-630FF1B22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760" y="0"/>
            <a:ext cx="5349240" cy="40081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1B2F6B-E9C3-BB93-8C7E-2DBD5FCF1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3322320"/>
            <a:ext cx="5684520" cy="35356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27DA36-4CA5-FCAB-AD38-F5D0F8793F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4521" y="3870960"/>
            <a:ext cx="6507478" cy="29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572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B3B85E5-C0DE-6A83-3651-95D9CC860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161" y="3676651"/>
            <a:ext cx="5958840" cy="31813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5170DD-3252-DC5A-C0B0-C3AE0D615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200" y="1"/>
            <a:ext cx="4114798" cy="36766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93167A-C69A-07C9-E42B-EA553711B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0110" y="137160"/>
            <a:ext cx="3387090" cy="28870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726F11-0086-D0F3-64B5-7CDBB2D3DC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1"/>
            <a:ext cx="4800600" cy="30003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A67EBD-EF40-C79F-8726-63FF33B01D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089019"/>
            <a:ext cx="6096000" cy="376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2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40FBDA-5AA4-195E-B7B2-71A7DEFD7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72210" cy="37033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02C39B-0608-A9B3-AF35-56B0656A0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391" y="0"/>
            <a:ext cx="7099609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629F44-77DF-090D-E2EA-53E189647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39402"/>
            <a:ext cx="6661134" cy="32185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130D73-B83B-12E1-CEDC-E3BD40379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10" y="3639400"/>
            <a:ext cx="6019790" cy="321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56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831DEB67-EDA2-DFE2-50A3-56ADCE5E9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96990" cy="365831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3D844CC-E723-8445-AC63-2D49FAA61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750" y="3259693"/>
            <a:ext cx="6191250" cy="35983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9F2325-1892-C958-F509-57DC586D1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99687"/>
            <a:ext cx="6396990" cy="36583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29BF46-0152-546D-8089-370724BC0E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6990" y="0"/>
            <a:ext cx="5795010" cy="337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460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</TotalTime>
  <Words>282</Words>
  <Application>Microsoft Office PowerPoint</Application>
  <PresentationFormat>Widescreen</PresentationFormat>
  <Paragraphs>51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Custom Design</vt:lpstr>
      <vt:lpstr>NAME: ARPAN CHATTERJEE</vt:lpstr>
      <vt:lpstr>PowerPoint Presentation</vt:lpstr>
      <vt:lpstr>PowerPoint Presentation</vt:lpstr>
      <vt:lpstr>Page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Arpan Chatterjee</cp:lastModifiedBy>
  <cp:revision>14</cp:revision>
  <dcterms:created xsi:type="dcterms:W3CDTF">2016-09-04T11:54:55Z</dcterms:created>
  <dcterms:modified xsi:type="dcterms:W3CDTF">2025-08-01T14:35:08Z</dcterms:modified>
</cp:coreProperties>
</file>

<file path=docProps/thumbnail.jpeg>
</file>